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6858000" cy="989965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18">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6"/>
    <p:restoredTop sz="94660"/>
  </p:normalViewPr>
  <p:slideViewPr>
    <p:cSldViewPr snapToGrid="0">
      <p:cViewPr varScale="1">
        <p:scale>
          <a:sx n="64" d="100"/>
          <a:sy n="64" d="100"/>
        </p:scale>
        <p:origin x="2562" y="66"/>
      </p:cViewPr>
      <p:guideLst>
        <p:guide orient="horz" pos="3118"/>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3" name="ヘッダー プレースホルダー 1"/>
          <p:cNvSpPr>
            <a:spLocks noGrp="1"/>
          </p:cNvSpPr>
          <p:nvPr>
            <p:ph type="hdr" sz="quarter"/>
          </p:nvPr>
        </p:nvSpPr>
        <p:spPr>
          <a:xfrm>
            <a:off x="1" y="0"/>
            <a:ext cx="2918830" cy="493316"/>
          </a:xfrm>
          <a:prstGeom prst="rect">
            <a:avLst/>
          </a:prstGeom>
        </p:spPr>
        <p:txBody>
          <a:bodyPr vert="horz" lIns="87563" tIns="43781" rIns="87563" bIns="43781" rtlCol="0"/>
          <a:lstStyle>
            <a:lvl1pPr algn="l">
              <a:defRPr sz="1100"/>
            </a:lvl1pPr>
          </a:lstStyle>
          <a:p>
            <a:endParaRPr kumimoji="1" lang="ja-JP" altLang="en-US"/>
          </a:p>
        </p:txBody>
      </p:sp>
      <p:sp>
        <p:nvSpPr>
          <p:cNvPr id="1114" name="日付プレースホルダー 2"/>
          <p:cNvSpPr>
            <a:spLocks noGrp="1"/>
          </p:cNvSpPr>
          <p:nvPr>
            <p:ph type="dt" idx="1"/>
          </p:nvPr>
        </p:nvSpPr>
        <p:spPr>
          <a:xfrm>
            <a:off x="3815374" y="0"/>
            <a:ext cx="2918830" cy="493316"/>
          </a:xfrm>
          <a:prstGeom prst="rect">
            <a:avLst/>
          </a:prstGeom>
        </p:spPr>
        <p:txBody>
          <a:bodyPr vert="horz" lIns="87563" tIns="43781" rIns="87563" bIns="43781" rtlCol="0"/>
          <a:lstStyle>
            <a:lvl1pPr algn="r">
              <a:defRPr sz="1100"/>
            </a:lvl1pPr>
          </a:lstStyle>
          <a:p>
            <a:fld id="{46D06EA9-14B5-4F31-95CC-6AD91D20700D}" type="datetimeFigureOut">
              <a:rPr kumimoji="1" lang="ja-JP" altLang="en-US" smtClean="0"/>
              <a:t>2022/11/17</a:t>
            </a:fld>
            <a:endParaRPr kumimoji="1" lang="ja-JP" altLang="en-US"/>
          </a:p>
        </p:txBody>
      </p:sp>
      <p:sp>
        <p:nvSpPr>
          <p:cNvPr id="1115"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87563" tIns="43781" rIns="87563" bIns="43781" rtlCol="0" anchor="ctr"/>
          <a:lstStyle/>
          <a:p>
            <a:endParaRPr lang="ja-JP" altLang="en-US"/>
          </a:p>
        </p:txBody>
      </p:sp>
      <p:sp>
        <p:nvSpPr>
          <p:cNvPr id="1116" name="ノート プレースホルダー 4"/>
          <p:cNvSpPr>
            <a:spLocks noGrp="1"/>
          </p:cNvSpPr>
          <p:nvPr>
            <p:ph type="body" sz="quarter" idx="3"/>
          </p:nvPr>
        </p:nvSpPr>
        <p:spPr>
          <a:xfrm>
            <a:off x="673577" y="4686499"/>
            <a:ext cx="5388610" cy="4439841"/>
          </a:xfrm>
          <a:prstGeom prst="rect">
            <a:avLst/>
          </a:prstGeom>
        </p:spPr>
        <p:txBody>
          <a:bodyPr vert="horz" lIns="87563" tIns="43781" rIns="87563" bIns="437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17" name="フッター プレースホルダー 5"/>
          <p:cNvSpPr>
            <a:spLocks noGrp="1"/>
          </p:cNvSpPr>
          <p:nvPr>
            <p:ph type="ftr" sz="quarter" idx="4"/>
          </p:nvPr>
        </p:nvSpPr>
        <p:spPr>
          <a:xfrm>
            <a:off x="1" y="9371285"/>
            <a:ext cx="2918830" cy="493316"/>
          </a:xfrm>
          <a:prstGeom prst="rect">
            <a:avLst/>
          </a:prstGeom>
        </p:spPr>
        <p:txBody>
          <a:bodyPr vert="horz" lIns="87563" tIns="43781" rIns="87563" bIns="43781" rtlCol="0" anchor="b"/>
          <a:lstStyle>
            <a:lvl1pPr algn="l">
              <a:defRPr sz="1100"/>
            </a:lvl1pPr>
          </a:lstStyle>
          <a:p>
            <a:endParaRPr kumimoji="1" lang="ja-JP" altLang="en-US"/>
          </a:p>
        </p:txBody>
      </p:sp>
      <p:sp>
        <p:nvSpPr>
          <p:cNvPr id="1118" name="スライド番号プレースホルダー 6"/>
          <p:cNvSpPr>
            <a:spLocks noGrp="1"/>
          </p:cNvSpPr>
          <p:nvPr>
            <p:ph type="sldNum" sz="quarter" idx="5"/>
          </p:nvPr>
        </p:nvSpPr>
        <p:spPr>
          <a:xfrm>
            <a:off x="3815374" y="9371285"/>
            <a:ext cx="2918830" cy="493316"/>
          </a:xfrm>
          <a:prstGeom prst="rect">
            <a:avLst/>
          </a:prstGeom>
        </p:spPr>
        <p:txBody>
          <a:bodyPr vert="horz" lIns="87563" tIns="43781" rIns="87563" bIns="43781" rtlCol="0" anchor="b"/>
          <a:lstStyle>
            <a:lvl1pPr algn="r">
              <a:defRPr sz="11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0152"/>
            <a:ext cx="5829300" cy="3446545"/>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199609"/>
            <a:ext cx="5143500" cy="239012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251680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88511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065"/>
            <a:ext cx="1478756" cy="8389496"/>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065"/>
            <a:ext cx="4350544" cy="838949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1832393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451434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8040"/>
            <a:ext cx="5915025" cy="4117979"/>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4977"/>
            <a:ext cx="5915025" cy="2165548"/>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73965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5323"/>
            <a:ext cx="2914650" cy="62812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5323"/>
            <a:ext cx="2914650" cy="62812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286681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067"/>
            <a:ext cx="5915025" cy="1913475"/>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6790"/>
            <a:ext cx="2901255" cy="11893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6122"/>
            <a:ext cx="2901255" cy="53187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6790"/>
            <a:ext cx="2915543" cy="11893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6122"/>
            <a:ext cx="2915543" cy="53187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2845415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63669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69078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59977"/>
            <a:ext cx="2211884" cy="2309918"/>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5368"/>
            <a:ext cx="3471863" cy="703516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69895"/>
            <a:ext cx="2211884" cy="550209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370754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59977"/>
            <a:ext cx="2211884" cy="2309918"/>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5368"/>
            <a:ext cx="3471863" cy="7035168"/>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69895"/>
            <a:ext cx="2211884" cy="550209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97CF39C9-7E33-4305-97D2-84953D2B5AFE}" type="datetimeFigureOut">
              <a:rPr kumimoji="1" lang="ja-JP" altLang="en-US" smtClean="0"/>
              <a:pPr/>
              <a:t>2022/11/17</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3562373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067"/>
            <a:ext cx="5915025" cy="19134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5323"/>
            <a:ext cx="5915025" cy="62812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75511"/>
            <a:ext cx="1543050" cy="527065"/>
          </a:xfrm>
          <a:prstGeom prst="rect">
            <a:avLst/>
          </a:prstGeom>
        </p:spPr>
        <p:txBody>
          <a:bodyPr vert="horz" lIns="91440" tIns="45720" rIns="91440" bIns="45720" rtlCol="0" anchor="ctr"/>
          <a:lstStyle>
            <a:lvl1pPr algn="l">
              <a:defRPr sz="900">
                <a:solidFill>
                  <a:schemeClr val="tx1">
                    <a:tint val="75000"/>
                  </a:schemeClr>
                </a:solidFill>
              </a:defRPr>
            </a:lvl1pPr>
          </a:lstStyle>
          <a:p>
            <a:fld id="{97CF39C9-7E33-4305-97D2-84953D2B5AFE}" type="datetimeFigureOut">
              <a:rPr kumimoji="1" lang="ja-JP" altLang="en-US" smtClean="0"/>
              <a:pPr/>
              <a:t>2022/11/17</a:t>
            </a:fld>
            <a:endParaRPr kumimoji="1" lang="ja-JP" altLang="en-US"/>
          </a:p>
        </p:txBody>
      </p:sp>
      <p:sp>
        <p:nvSpPr>
          <p:cNvPr id="1028" name="Footer Placeholder 4"/>
          <p:cNvSpPr>
            <a:spLocks noGrp="1"/>
          </p:cNvSpPr>
          <p:nvPr>
            <p:ph type="ftr" sz="quarter" idx="3"/>
          </p:nvPr>
        </p:nvSpPr>
        <p:spPr>
          <a:xfrm>
            <a:off x="2271713" y="9175511"/>
            <a:ext cx="2314575" cy="52706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75511"/>
            <a:ext cx="1543050" cy="527065"/>
          </a:xfrm>
          <a:prstGeom prst="rect">
            <a:avLst/>
          </a:prstGeom>
        </p:spPr>
        <p:txBody>
          <a:bodyPr vert="horz" lIns="91440" tIns="45720" rIns="91440" bIns="45720" rtlCol="0" anchor="ctr"/>
          <a:lstStyle>
            <a:lvl1pPr algn="r">
              <a:defRPr sz="900">
                <a:solidFill>
                  <a:schemeClr val="tx1">
                    <a:tint val="75000"/>
                  </a:schemeClr>
                </a:solidFill>
              </a:defRPr>
            </a:lvl1pPr>
          </a:lstStyle>
          <a:p>
            <a:fld id="{B6298B86-A0C2-4BBE-A7C2-EA57604481F1}" type="slidenum">
              <a:rPr kumimoji="1" lang="ja-JP" altLang="en-US" smtClean="0"/>
              <a:pPr/>
              <a:t>‹#›</a:t>
            </a:fld>
            <a:endParaRPr kumimoji="1" lang="ja-JP" altLang="en-US"/>
          </a:p>
        </p:txBody>
      </p:sp>
    </p:spTree>
    <p:extLst>
      <p:ext uri="{BB962C8B-B14F-4D97-AF65-F5344CB8AC3E}">
        <p14:creationId xmlns:p14="http://schemas.microsoft.com/office/powerpoint/2010/main" val="39915616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テキスト ボックス 3"/>
          <p:cNvSpPr txBox="1"/>
          <p:nvPr/>
        </p:nvSpPr>
        <p:spPr>
          <a:xfrm>
            <a:off x="208865" y="291668"/>
            <a:ext cx="6487063" cy="369332"/>
          </a:xfrm>
          <a:prstGeom prst="rect">
            <a:avLst/>
          </a:prstGeom>
          <a:noFill/>
        </p:spPr>
        <p:txBody>
          <a:bodyPr wrap="square" rtlCol="0">
            <a:spAutoFit/>
          </a:bodyPr>
          <a:lstStyle/>
          <a:p>
            <a:pPr algn="ctr"/>
            <a:r>
              <a:rPr lang="ja-JP" altLang="en-US"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イノシシが平野部の市街地や住宅地などに出没しています！</a:t>
            </a:r>
          </a:p>
        </p:txBody>
      </p:sp>
      <p:sp>
        <p:nvSpPr>
          <p:cNvPr id="1101" name="テキスト ボックス 5"/>
          <p:cNvSpPr txBox="1"/>
          <p:nvPr/>
        </p:nvSpPr>
        <p:spPr>
          <a:xfrm>
            <a:off x="194468" y="867366"/>
            <a:ext cx="6487063" cy="95410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徳島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県内において，イノシシが出没する事例が増えて</a:t>
            </a:r>
            <a:r>
              <a:rPr lang="ja-JP" altLang="en-US" sz="1400">
                <a:latin typeface="Meiryo UI" panose="020B0604030504040204" pitchFamily="50" charset="-128"/>
                <a:ea typeface="Meiryo UI" panose="020B0604030504040204" pitchFamily="50" charset="-128"/>
                <a:cs typeface="Meiryo UI" panose="020B0604030504040204" pitchFamily="50" charset="-128"/>
              </a:rPr>
              <a:t>きて</a:t>
            </a: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おり，イノシシ</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の目撃・被害情報が寄せられています。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本来，イノシシは臆病な動物で，人を襲うことは滅多にありませんが，次のような場合はまれに襲ってくることがあります。</a:t>
            </a:r>
          </a:p>
        </p:txBody>
      </p:sp>
      <p:sp>
        <p:nvSpPr>
          <p:cNvPr id="1102" name="テキスト ボックス 6"/>
          <p:cNvSpPr txBox="1"/>
          <p:nvPr/>
        </p:nvSpPr>
        <p:spPr>
          <a:xfrm>
            <a:off x="496168" y="8315952"/>
            <a:ext cx="5883661"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イノシシ</a:t>
            </a:r>
            <a:r>
              <a:rPr lang="ja-JP" altLang="en-US" sz="1600" b="1"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による被害を受けないために，皆様のご協力をお願いします</a:t>
            </a:r>
            <a:r>
              <a:rPr lang="ja-JP" altLang="en-US" sz="1600" b="1"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3" name="対角する 2 つの角を丸めた四角形 8"/>
          <p:cNvSpPr/>
          <p:nvPr/>
        </p:nvSpPr>
        <p:spPr>
          <a:xfrm>
            <a:off x="260061" y="3420000"/>
            <a:ext cx="6337879" cy="3636000"/>
          </a:xfrm>
          <a:prstGeom prst="round2DiagRect">
            <a:avLst>
              <a:gd name="adj1" fmla="val 7897"/>
              <a:gd name="adj2" fmla="val 0"/>
            </a:avLst>
          </a:prstGeom>
          <a:ln w="76200">
            <a:solidFill>
              <a:schemeClr val="tx2">
                <a:lumMod val="60000"/>
                <a:lumOff val="40000"/>
              </a:schemeClr>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42900" indent="-342900">
              <a:buAutoNum type="circleNumDbPlain"/>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本来イノシシは臆病な動物なので，ほとんどの場合はそのまま逃げていきます。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見かけても，決して刺激を与えず，興奮させない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ことが大切です。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イノシシと出会ってしまったときは，</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背中を見せずにゆっくりと後退し，静かに速やかにその場所を立ち去りましょう。</a:t>
            </a:r>
            <a:endPar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イノシシが</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たてがみを逆立てた</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り，「シュー」「カッカッカッ」「クチャクチャクチャ」などの</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威嚇音を発している場合は，特に注意が必要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至近距離で出会った場合に犬を連れていると，</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イノシシは犬と飼い主を敵と判断し，攻撃してくる可能性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があります。イノシシが近づいてきたら</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リードを手放して避難してください。</a:t>
            </a:r>
            <a:endParaRPr lang="en-US" altLang="ja-JP"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AutoNum type="circleNumDbPlain" startAt="2"/>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イノシシの子供（うり坊）を見かけても，</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かわいいからと近づいたり追いかけたりしない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ようにしましょう。近くに母親のイノシシがいる可能性が高く，子供を守るため，攻撃してくることがあります。</a:t>
            </a:r>
          </a:p>
        </p:txBody>
      </p:sp>
      <p:sp>
        <p:nvSpPr>
          <p:cNvPr id="1104" name="テキスト ボックス 10"/>
          <p:cNvSpPr txBox="1"/>
          <p:nvPr/>
        </p:nvSpPr>
        <p:spPr>
          <a:xfrm flipH="1">
            <a:off x="179279" y="3060000"/>
            <a:ext cx="5440681" cy="523220"/>
          </a:xfrm>
          <a:prstGeom prst="rect">
            <a:avLst/>
          </a:prstGeom>
          <a:noFill/>
        </p:spPr>
        <p:txBody>
          <a:bodyPr wrap="square" rtlCol="0" anchor="ctr">
            <a:spAutoFit/>
          </a:bodyPr>
          <a:lstStyle/>
          <a:p>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もし，イノシシに出会った場合は，以下の点に注意して行動して下さい。</a:t>
            </a:r>
            <a:endPar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rgbClr val="FF0000"/>
              </a:solidFill>
            </a:endParaRPr>
          </a:p>
        </p:txBody>
      </p:sp>
      <p:sp>
        <p:nvSpPr>
          <p:cNvPr id="1105" name="テキスト ボックス 11"/>
          <p:cNvSpPr txBox="1"/>
          <p:nvPr/>
        </p:nvSpPr>
        <p:spPr>
          <a:xfrm flipH="1">
            <a:off x="208865" y="7223230"/>
            <a:ext cx="5440681" cy="523220"/>
          </a:xfrm>
          <a:prstGeom prst="rect">
            <a:avLst/>
          </a:prstGeom>
          <a:noFill/>
        </p:spPr>
        <p:txBody>
          <a:bodyPr wrap="square" rtlCol="0" anchor="ctr">
            <a:spAutoFit/>
          </a:bodyPr>
          <a:lstStyle/>
          <a:p>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イノシシを近づけないためには</a:t>
            </a:r>
            <a:endPar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rgbClr val="FF0000"/>
              </a:solidFill>
            </a:endParaRPr>
          </a:p>
        </p:txBody>
      </p:sp>
      <p:sp>
        <p:nvSpPr>
          <p:cNvPr id="1106" name="対角する 2 つの角を丸めた四角形 12"/>
          <p:cNvSpPr/>
          <p:nvPr/>
        </p:nvSpPr>
        <p:spPr>
          <a:xfrm>
            <a:off x="260061" y="7560000"/>
            <a:ext cx="6337879" cy="648000"/>
          </a:xfrm>
          <a:prstGeom prst="round2DiagRect">
            <a:avLst>
              <a:gd name="adj1" fmla="val 28476"/>
              <a:gd name="adj2" fmla="val 0"/>
            </a:avLst>
          </a:prstGeom>
          <a:ln w="76200"/>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絶対に，エサを与えないでください。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また，エサとなる野菜くずや残飯などの生ごみなどを屋外に放置しないで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ください。</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7" name="額縁 13"/>
          <p:cNvSpPr/>
          <p:nvPr/>
        </p:nvSpPr>
        <p:spPr>
          <a:xfrm>
            <a:off x="36000" y="36000"/>
            <a:ext cx="6804000" cy="9828000"/>
          </a:xfrm>
          <a:prstGeom prst="bevel">
            <a:avLst>
              <a:gd name="adj" fmla="val 1011"/>
            </a:avLst>
          </a:prstGeom>
          <a:noFill/>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pic>
        <p:nvPicPr>
          <p:cNvPr id="1108" name="図 17"/>
          <p:cNvPicPr>
            <a:picLocks noChangeAspect="1"/>
          </p:cNvPicPr>
          <p:nvPr/>
        </p:nvPicPr>
        <p:blipFill>
          <a:blip r:embed="rId2"/>
          <a:stretch>
            <a:fillRect/>
          </a:stretch>
        </p:blipFill>
        <p:spPr>
          <a:xfrm>
            <a:off x="5325476" y="1938103"/>
            <a:ext cx="1068750" cy="1080000"/>
          </a:xfrm>
          <a:prstGeom prst="rect">
            <a:avLst/>
          </a:prstGeom>
        </p:spPr>
      </p:pic>
      <p:sp>
        <p:nvSpPr>
          <p:cNvPr id="1109" name="テキスト ボックス 18"/>
          <p:cNvSpPr txBox="1"/>
          <p:nvPr/>
        </p:nvSpPr>
        <p:spPr>
          <a:xfrm flipH="1">
            <a:off x="1667372" y="1952326"/>
            <a:ext cx="3952588" cy="954107"/>
          </a:xfrm>
          <a:prstGeom prst="rect">
            <a:avLst/>
          </a:prstGeom>
          <a:noFill/>
        </p:spPr>
        <p:txBody>
          <a:bodyPr wrap="square" rtlCol="0" anchor="ctr">
            <a:spAutoFit/>
          </a:bodyPr>
          <a:lstStyle/>
          <a:p>
            <a:r>
              <a:rPr lang="ja-JP" altLang="en-US"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◆イノシシがケガをしている</a:t>
            </a:r>
            <a:endParaRPr lang="en-US" altLang="ja-JP"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◆イノシシが犬に追われている</a:t>
            </a:r>
            <a:endParaRPr lang="en-US" altLang="ja-JP"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◆発情期（晩秋から冬）などで興奮状態にある</a:t>
            </a:r>
            <a:endParaRPr lang="en-US" altLang="ja-JP"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◆至近距離で突然出くわす</a:t>
            </a:r>
            <a:endParaRPr lang="ja-JP" altLang="en-US" sz="1400" dirty="0">
              <a:solidFill>
                <a:srgbClr val="00B050"/>
              </a:solidFill>
            </a:endParaRPr>
          </a:p>
        </p:txBody>
      </p:sp>
      <p:pic>
        <p:nvPicPr>
          <p:cNvPr id="1110" name="図 19"/>
          <p:cNvPicPr>
            <a:picLocks noChangeAspect="1"/>
          </p:cNvPicPr>
          <p:nvPr/>
        </p:nvPicPr>
        <p:blipFill>
          <a:blip r:embed="rId3"/>
          <a:stretch>
            <a:fillRect/>
          </a:stretch>
        </p:blipFill>
        <p:spPr>
          <a:xfrm>
            <a:off x="408152" y="1895027"/>
            <a:ext cx="1259220" cy="1037005"/>
          </a:xfrm>
          <a:prstGeom prst="rect">
            <a:avLst/>
          </a:prstGeom>
        </p:spPr>
      </p:pic>
      <p:sp>
        <p:nvSpPr>
          <p:cNvPr id="1111" name="正方形/長方形 20"/>
          <p:cNvSpPr/>
          <p:nvPr/>
        </p:nvSpPr>
        <p:spPr>
          <a:xfrm>
            <a:off x="2529940" y="8762458"/>
            <a:ext cx="4068000" cy="96481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◆問合せ先</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・徳島県鳥獣対策・ふるさと創造課　（電話）</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088-621-2262</a:t>
            </a:r>
          </a:p>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・東部農林水産局林業振興担当　 （電話）</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088-626-8582</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・南部総合県民局保健福祉環境部環境担当　（電話）</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0884-28-9860</a:t>
            </a:r>
          </a:p>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・西部総合県民局保健福祉環境部環境担当　（電話）</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0883-53-2062</a:t>
            </a: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・阿波市産業経済部農地整備課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（電話）</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0883-36-8721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2425943"/>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322</TotalTime>
  <Words>97</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徳島県</dc:creator>
  <cp:lastModifiedBy>伊月 堅治</cp:lastModifiedBy>
  <cp:revision>24</cp:revision>
  <cp:lastPrinted>2022-11-17T02:03:09Z</cp:lastPrinted>
  <dcterms:created xsi:type="dcterms:W3CDTF">2015-11-25T00:00:51Z</dcterms:created>
  <dcterms:modified xsi:type="dcterms:W3CDTF">2022-11-17T04:08:59Z</dcterms:modified>
</cp:coreProperties>
</file>